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mp4"/>
  <Default Extension="rels" ContentType="application/vnd.openxmlformats-package.relationships+xml"/>
  <Default Extension="ashx" ContentType="image/jpeg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0" r:id="rId1"/>
  </p:sldMasterIdLst>
  <p:notesMasterIdLst>
    <p:notesMasterId r:id="rId25"/>
  </p:notesMasterIdLst>
  <p:sldIdLst>
    <p:sldId id="256" r:id="rId2"/>
    <p:sldId id="257" r:id="rId3"/>
    <p:sldId id="263" r:id="rId4"/>
    <p:sldId id="267" r:id="rId5"/>
    <p:sldId id="261" r:id="rId6"/>
    <p:sldId id="265" r:id="rId7"/>
    <p:sldId id="266" r:id="rId8"/>
    <p:sldId id="268" r:id="rId9"/>
    <p:sldId id="269" r:id="rId10"/>
    <p:sldId id="271" r:id="rId11"/>
    <p:sldId id="285" r:id="rId12"/>
    <p:sldId id="272" r:id="rId13"/>
    <p:sldId id="276" r:id="rId14"/>
    <p:sldId id="277" r:id="rId15"/>
    <p:sldId id="273" r:id="rId16"/>
    <p:sldId id="282" r:id="rId17"/>
    <p:sldId id="281" r:id="rId18"/>
    <p:sldId id="283" r:id="rId19"/>
    <p:sldId id="279" r:id="rId20"/>
    <p:sldId id="280" r:id="rId21"/>
    <p:sldId id="284" r:id="rId22"/>
    <p:sldId id="274" r:id="rId23"/>
    <p:sldId id="27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870"/>
    <p:restoredTop sz="84000"/>
  </p:normalViewPr>
  <p:slideViewPr>
    <p:cSldViewPr snapToGrid="0" snapToObjects="1">
      <p:cViewPr varScale="1">
        <p:scale>
          <a:sx n="70" d="100"/>
          <a:sy n="70" d="100"/>
        </p:scale>
        <p:origin x="216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ashx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DCBC34-F203-674E-A9F1-FBA5C84A84C6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02D2A1-FF47-E847-B1E0-D161B8CE2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76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Define similar</a:t>
            </a:r>
            <a:r>
              <a:rPr lang="en-US" baseline="0" dirty="0" smtClean="0"/>
              <a:t> in a sec</a:t>
            </a:r>
          </a:p>
          <a:p>
            <a:endParaRPr lang="en-US" baseline="0" dirty="0" smtClean="0"/>
          </a:p>
          <a:p>
            <a:r>
              <a:rPr lang="en-US" baseline="0" dirty="0" smtClean="0"/>
              <a:t>Perf indicator like goals or shots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reality hard to know what people use - secret</a:t>
            </a:r>
          </a:p>
          <a:p>
            <a:r>
              <a:rPr lang="en-US" baseline="0" dirty="0" err="1" smtClean="0"/>
              <a:t>Opta</a:t>
            </a:r>
            <a:r>
              <a:rPr lang="en-US" baseline="0" dirty="0" smtClean="0"/>
              <a:t> also define BIG CHANCES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02D2A1-FF47-E847-B1E0-D161B8CE21B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7617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</a:t>
            </a:r>
            <a:r>
              <a:rPr lang="en-US" baseline="0" dirty="0" smtClean="0"/>
              <a:t> you use the opponents league positions this season you get bigger differences but run into the same sort of issues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One again, if anyone has a solution please tell 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02D2A1-FF47-E847-B1E0-D161B8CE21B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803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Run it 10000</a:t>
            </a:r>
            <a:r>
              <a:rPr lang="en-US" baseline="0" dirty="0" smtClean="0"/>
              <a:t> times and take an average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Recently managed to get it running across 4 cores so it takes about 2.5 mins</a:t>
            </a:r>
          </a:p>
          <a:p>
            <a:r>
              <a:rPr lang="en-US" baseline="0" dirty="0" smtClean="0"/>
              <a:t>Will try and get it to do a million in this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02D2A1-FF47-E847-B1E0-D161B8CE21B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578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Man City have had a goal go missing in the shot data!!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02D2A1-FF47-E847-B1E0-D161B8CE21B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4321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Really good spreadsheet taken from an </a:t>
            </a:r>
            <a:r>
              <a:rPr lang="en-US" dirty="0" err="1" smtClean="0"/>
              <a:t>australian</a:t>
            </a:r>
            <a:r>
              <a:rPr lang="en-US" baseline="0" dirty="0" smtClean="0"/>
              <a:t> bookmakers</a:t>
            </a:r>
          </a:p>
          <a:p>
            <a:r>
              <a:rPr lang="en-US" baseline="0" dirty="0" smtClean="0"/>
              <a:t>I have logged roughly £4500 worth of bets. </a:t>
            </a:r>
            <a:r>
              <a:rPr lang="en-US" baseline="0" smtClean="0"/>
              <a:t>ROI of 4.35%</a:t>
            </a:r>
            <a:endParaRPr lang="en-US" smtClean="0"/>
          </a:p>
          <a:p>
            <a:r>
              <a:rPr lang="en-US" dirty="0" smtClean="0"/>
              <a:t>Santander 123 account only gives you 1.5% interest!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02D2A1-FF47-E847-B1E0-D161B8CE21B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221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xG</a:t>
            </a:r>
            <a:r>
              <a:rPr lang="en-US" baseline="0" dirty="0" smtClean="0"/>
              <a:t> map - </a:t>
            </a:r>
            <a:r>
              <a:rPr lang="en-US" dirty="0" smtClean="0"/>
              <a:t>Size of bubble is probability</a:t>
            </a:r>
          </a:p>
          <a:p>
            <a:endParaRPr lang="en-US" dirty="0" smtClean="0"/>
          </a:p>
          <a:p>
            <a:r>
              <a:rPr lang="en-US" dirty="0" smtClean="0"/>
              <a:t>Had to get the data from</a:t>
            </a:r>
            <a:r>
              <a:rPr lang="en-US" baseline="0" dirty="0" smtClean="0"/>
              <a:t> elsewhere because of age</a:t>
            </a:r>
            <a:endParaRPr lang="en-US" dirty="0" smtClean="0"/>
          </a:p>
          <a:p>
            <a:r>
              <a:rPr lang="en-US" dirty="0" smtClean="0"/>
              <a:t>Very very rough</a:t>
            </a:r>
            <a:r>
              <a:rPr lang="en-US" baseline="0" dirty="0" smtClean="0"/>
              <a:t> shot map </a:t>
            </a:r>
            <a:r>
              <a:rPr lang="mr-IN" baseline="0" dirty="0" smtClean="0"/>
              <a:t>–</a:t>
            </a:r>
            <a:r>
              <a:rPr lang="en-US" baseline="0" dirty="0" smtClean="0"/>
              <a:t> doesn’t include penalty</a:t>
            </a:r>
          </a:p>
          <a:p>
            <a:r>
              <a:rPr lang="en-US" baseline="0" dirty="0" smtClean="0"/>
              <a:t>John Terry sent off </a:t>
            </a:r>
            <a:r>
              <a:rPr lang="mr-IN" baseline="0" dirty="0" smtClean="0"/>
              <a:t>–</a:t>
            </a:r>
            <a:r>
              <a:rPr lang="en-US" baseline="0" dirty="0" smtClean="0"/>
              <a:t> looking like the game was lost and </a:t>
            </a:r>
            <a:r>
              <a:rPr lang="en-US" baseline="0" dirty="0" err="1" smtClean="0"/>
              <a:t>Ramires</a:t>
            </a:r>
            <a:r>
              <a:rPr lang="en-US" baseline="0" dirty="0" smtClean="0"/>
              <a:t> produces the most beautiful chip </a:t>
            </a:r>
            <a:r>
              <a:rPr lang="en-US" baseline="0" dirty="0" err="1" smtClean="0"/>
              <a:t>Ive</a:t>
            </a:r>
            <a:r>
              <a:rPr lang="en-US" baseline="0" dirty="0" smtClean="0"/>
              <a:t> ever seen!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02D2A1-FF47-E847-B1E0-D161B8CE21B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1258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Then people started looking at shots as a measure...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02D2A1-FF47-E847-B1E0-D161B8CE21B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373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Liverpool’s 26</a:t>
            </a:r>
            <a:r>
              <a:rPr lang="en-US" baseline="0" dirty="0" smtClean="0"/>
              <a:t> shots compared to Chelsea’s 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02D2A1-FF47-E847-B1E0-D161B8CE21B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461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Steven</a:t>
            </a:r>
            <a:r>
              <a:rPr lang="en-US" baseline="0" dirty="0" smtClean="0"/>
              <a:t> Gerrard’s shot map </a:t>
            </a:r>
            <a:r>
              <a:rPr lang="mr-IN" baseline="0" dirty="0" smtClean="0"/>
              <a:t>–</a:t>
            </a:r>
            <a:r>
              <a:rPr lang="en-US" baseline="0" dirty="0" smtClean="0"/>
              <a:t> 9 ‘poor’ shots</a:t>
            </a:r>
          </a:p>
          <a:p>
            <a:r>
              <a:rPr lang="en-US" baseline="0" dirty="0" smtClean="0"/>
              <a:t>Only one of these in the first half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02D2A1-FF47-E847-B1E0-D161B8CE21B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5678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gps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have stolen these stats</a:t>
            </a:r>
            <a:r>
              <a:rPr lang="mr-I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2014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season -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NHL, Alexander Ovechkin attempted 795 shots. In the NBA, Stephen Curry tossed up 1341.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 the last 6 years combined, Ronaldo was the only player to attempt 1000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non penalty shots. Messi ~ 950. Zlatan ~ 750.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02D2A1-FF47-E847-B1E0-D161B8CE21B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151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Neural network</a:t>
            </a:r>
            <a:r>
              <a:rPr lang="en-US" baseline="0" dirty="0" smtClean="0"/>
              <a:t> is used lightly because if someone actually looked at the code there’s a chance they’d tell me it isn’t a neural network at </a:t>
            </a:r>
            <a:r>
              <a:rPr lang="en-US" baseline="0" dirty="0" smtClean="0"/>
              <a:t>all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is how we get </a:t>
            </a:r>
            <a:r>
              <a:rPr lang="en-US" baseline="0" dirty="0" err="1" smtClean="0"/>
              <a:t>xG</a:t>
            </a:r>
            <a:r>
              <a:rPr lang="en-US" baseline="0" dirty="0" smtClean="0"/>
              <a:t>. Now need to calculate team ratings to calculate probabilities of matches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02D2A1-FF47-E847-B1E0-D161B8CE21B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6521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Split ratings into Home </a:t>
            </a:r>
            <a:r>
              <a:rPr lang="en-US" dirty="0" smtClean="0"/>
              <a:t>Attack, </a:t>
            </a:r>
            <a:r>
              <a:rPr lang="en-US" dirty="0" smtClean="0"/>
              <a:t>Home Defense, Away Attack and Away </a:t>
            </a:r>
            <a:r>
              <a:rPr lang="en-US" dirty="0" smtClean="0"/>
              <a:t>Defense but I got rid of the gamma and had home and away ratings instead (based on another paper) </a:t>
            </a:r>
            <a:r>
              <a:rPr lang="mr-IN" dirty="0" smtClean="0"/>
              <a:t>–</a:t>
            </a:r>
            <a:r>
              <a:rPr lang="en-US" dirty="0" smtClean="0"/>
              <a:t> in hindsight,</a:t>
            </a:r>
            <a:r>
              <a:rPr lang="en-US" baseline="0" dirty="0" smtClean="0"/>
              <a:t> as you’ll see, bad idea. RHO is dependence between home and away scores. I just set this at about 0.15</a:t>
            </a:r>
            <a:endParaRPr lang="en-US" dirty="0" smtClean="0"/>
          </a:p>
          <a:p>
            <a:r>
              <a:rPr lang="en-US" dirty="0" smtClean="0"/>
              <a:t>Modified bivariate</a:t>
            </a:r>
            <a:r>
              <a:rPr lang="en-US" baseline="0" dirty="0" smtClean="0"/>
              <a:t> Poisson distribution</a:t>
            </a:r>
          </a:p>
          <a:p>
            <a:r>
              <a:rPr lang="en-US" baseline="0" dirty="0" smtClean="0"/>
              <a:t>Dixon and Coles now both run competing sports statistic firms. Apparently they now hate each other</a:t>
            </a:r>
            <a:endParaRPr lang="en-US" dirty="0" smtClean="0"/>
          </a:p>
          <a:p>
            <a:r>
              <a:rPr lang="en-US" dirty="0" smtClean="0"/>
              <a:t>I </a:t>
            </a:r>
            <a:r>
              <a:rPr lang="en-US" dirty="0" smtClean="0"/>
              <a:t>realize</a:t>
            </a:r>
            <a:r>
              <a:rPr lang="en-US" baseline="0" dirty="0" smtClean="0"/>
              <a:t> </a:t>
            </a:r>
            <a:r>
              <a:rPr lang="en-US" baseline="0" dirty="0" smtClean="0"/>
              <a:t>a linear regression probably isn’t the best way to do it and assume that </a:t>
            </a:r>
            <a:r>
              <a:rPr lang="en-US" baseline="0" dirty="0" err="1" smtClean="0"/>
              <a:t>theres</a:t>
            </a:r>
            <a:r>
              <a:rPr lang="en-US" baseline="0" dirty="0" smtClean="0"/>
              <a:t> a reason the </a:t>
            </a:r>
            <a:r>
              <a:rPr lang="en-US" baseline="0" dirty="0" err="1" smtClean="0"/>
              <a:t>likelihhod</a:t>
            </a:r>
            <a:r>
              <a:rPr lang="en-US" baseline="0" dirty="0" smtClean="0"/>
              <a:t> led to that but there you go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02D2A1-FF47-E847-B1E0-D161B8CE21B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8494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reason I’ve set the exponential factor at ~ 0.16 is</a:t>
            </a:r>
            <a:r>
              <a:rPr lang="mr-IN" baseline="0" dirty="0" smtClean="0"/>
              <a:t>…</a:t>
            </a:r>
            <a:endParaRPr lang="en-GB" baseline="0" dirty="0" smtClean="0"/>
          </a:p>
          <a:p>
            <a:r>
              <a:rPr lang="en-GB" baseline="0" dirty="0" smtClean="0"/>
              <a:t>	1. it is divisible by 8 and 8 is my favourite number</a:t>
            </a:r>
          </a:p>
          <a:p>
            <a:r>
              <a:rPr lang="en-GB" baseline="0" dirty="0" smtClean="0"/>
              <a:t>	2. Because home and away ratings are done separately you have to wait a decent length of time to ensure teams have played a varied level of competition</a:t>
            </a:r>
          </a:p>
          <a:p>
            <a:r>
              <a:rPr lang="en-GB" baseline="0" dirty="0" smtClean="0"/>
              <a:t>If anyone has a better way to do this I’d love to hear 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02D2A1-FF47-E847-B1E0-D161B8CE21B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58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B5F10-95DC-1844-82D3-41AC01901BFB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E1AC8-10D5-9A48-A459-7515EE3A1CD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B5F10-95DC-1844-82D3-41AC01901BFB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E1AC8-10D5-9A48-A459-7515EE3A1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B5F10-95DC-1844-82D3-41AC01901BFB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E1AC8-10D5-9A48-A459-7515EE3A1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B5F10-95DC-1844-82D3-41AC01901BFB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E1AC8-10D5-9A48-A459-7515EE3A1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B5F10-95DC-1844-82D3-41AC01901BFB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E1AC8-10D5-9A48-A459-7515EE3A1CD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B5F10-95DC-1844-82D3-41AC01901BFB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E1AC8-10D5-9A48-A459-7515EE3A1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B5F10-95DC-1844-82D3-41AC01901BFB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E1AC8-10D5-9A48-A459-7515EE3A1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B5F10-95DC-1844-82D3-41AC01901BFB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E1AC8-10D5-9A48-A459-7515EE3A1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B5F10-95DC-1844-82D3-41AC01901BFB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E1AC8-10D5-9A48-A459-7515EE3A1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28B5F10-95DC-1844-82D3-41AC01901BFB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55E1AC8-10D5-9A48-A459-7515EE3A1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B5F10-95DC-1844-82D3-41AC01901BFB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E1AC8-10D5-9A48-A459-7515EE3A1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28B5F10-95DC-1844-82D3-41AC01901BFB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55E1AC8-10D5-9A48-A459-7515EE3A1CD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964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ashx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</a:t>
            </a:r>
            <a:r>
              <a:rPr lang="en-US" cap="none" dirty="0" smtClean="0"/>
              <a:t>xpected</a:t>
            </a:r>
            <a:r>
              <a:rPr lang="en-US" dirty="0" smtClean="0"/>
              <a:t> g</a:t>
            </a:r>
            <a:r>
              <a:rPr lang="en-US" cap="none" dirty="0" smtClean="0"/>
              <a:t>oals</a:t>
            </a:r>
            <a:r>
              <a:rPr lang="en-US" dirty="0"/>
              <a:t> </a:t>
            </a:r>
            <a:r>
              <a:rPr lang="en-US" dirty="0" smtClean="0"/>
              <a:t>- </a:t>
            </a:r>
            <a:r>
              <a:rPr lang="en-US" cap="none" dirty="0" err="1" smtClean="0"/>
              <a:t>x</a:t>
            </a:r>
            <a:r>
              <a:rPr lang="en-US" dirty="0" err="1" smtClean="0"/>
              <a:t>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Football statistics</a:t>
            </a:r>
          </a:p>
        </p:txBody>
      </p:sp>
    </p:spTree>
    <p:extLst>
      <p:ext uri="{BB962C8B-B14F-4D97-AF65-F5344CB8AC3E}">
        <p14:creationId xmlns:p14="http://schemas.microsoft.com/office/powerpoint/2010/main" val="1467931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Scraped data from </a:t>
            </a:r>
            <a:r>
              <a:rPr lang="en-US" dirty="0" err="1" smtClean="0"/>
              <a:t>Squawka</a:t>
            </a:r>
            <a:r>
              <a:rPr lang="en-US" dirty="0" smtClean="0"/>
              <a:t> using Selenium</a:t>
            </a:r>
          </a:p>
          <a:p>
            <a:r>
              <a:rPr lang="en-US" dirty="0" smtClean="0"/>
              <a:t>For each shot</a:t>
            </a:r>
          </a:p>
          <a:p>
            <a:pPr lvl="1"/>
            <a:r>
              <a:rPr lang="en-US" dirty="0" smtClean="0"/>
              <a:t>x coordinate</a:t>
            </a:r>
          </a:p>
          <a:p>
            <a:pPr lvl="1"/>
            <a:r>
              <a:rPr lang="en-US" dirty="0" smtClean="0"/>
              <a:t>y coordinate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eader/ no header</a:t>
            </a:r>
          </a:p>
          <a:p>
            <a:r>
              <a:rPr lang="en-US" dirty="0" smtClean="0"/>
              <a:t>Logistic regression</a:t>
            </a:r>
          </a:p>
          <a:p>
            <a:pPr lvl="1"/>
            <a:r>
              <a:rPr lang="en-US" dirty="0" err="1" smtClean="0"/>
              <a:t>sklearn</a:t>
            </a:r>
            <a:endParaRPr lang="en-US" dirty="0" smtClean="0"/>
          </a:p>
          <a:p>
            <a:r>
              <a:rPr lang="en-US" dirty="0" smtClean="0"/>
              <a:t>“Neural network”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402" y="2572913"/>
            <a:ext cx="5760278" cy="3296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661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Heatmap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00" t="12750" r="11833" b="13250"/>
          <a:stretch/>
        </p:blipFill>
        <p:spPr>
          <a:xfrm>
            <a:off x="2852928" y="1838872"/>
            <a:ext cx="6547104" cy="438448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2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3" r="49312"/>
          <a:stretch/>
        </p:blipFill>
        <p:spPr>
          <a:xfrm rot="16200000">
            <a:off x="3934238" y="757562"/>
            <a:ext cx="4384484" cy="6547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245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</a:t>
            </a:r>
            <a:r>
              <a:rPr lang="en-US" dirty="0" smtClean="0"/>
              <a:t>ratings </a:t>
            </a:r>
            <a:r>
              <a:rPr lang="mr-IN" dirty="0" smtClean="0">
                <a:solidFill>
                  <a:srgbClr val="FF0000"/>
                </a:solidFill>
              </a:rPr>
              <a:t>–</a:t>
            </a:r>
            <a:r>
              <a:rPr lang="en-US" dirty="0" smtClean="0">
                <a:solidFill>
                  <a:srgbClr val="FF0000"/>
                </a:solidFill>
              </a:rPr>
              <a:t> define more explicitly what the </a:t>
            </a:r>
            <a:r>
              <a:rPr lang="en-US" dirty="0" err="1" smtClean="0">
                <a:solidFill>
                  <a:srgbClr val="FF0000"/>
                </a:solidFill>
              </a:rPr>
              <a:t>greek</a:t>
            </a:r>
            <a:r>
              <a:rPr lang="en-US" dirty="0" smtClean="0">
                <a:solidFill>
                  <a:srgbClr val="FF0000"/>
                </a:solidFill>
              </a:rPr>
              <a:t> letters are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53677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Get team ratings for the previous season </a:t>
            </a:r>
            <a:r>
              <a:rPr lang="mr-IN" dirty="0" smtClean="0"/>
              <a:t>–</a:t>
            </a:r>
            <a:r>
              <a:rPr lang="en-US" dirty="0" smtClean="0"/>
              <a:t> 0.8 </a:t>
            </a:r>
            <a:r>
              <a:rPr lang="en-US" dirty="0" err="1" smtClean="0"/>
              <a:t>xG</a:t>
            </a:r>
            <a:r>
              <a:rPr lang="en-US" dirty="0" smtClean="0"/>
              <a:t> and 0.2 FTG</a:t>
            </a:r>
          </a:p>
          <a:p>
            <a:pPr lvl="1"/>
            <a:r>
              <a:rPr lang="en-US" dirty="0" smtClean="0"/>
              <a:t>Dixon</a:t>
            </a:r>
            <a:r>
              <a:rPr lang="en-US" dirty="0"/>
              <a:t>, M.J. and Coles, S.G., 1997. Modelling association football scores and inefficiencies in the football betting market. </a:t>
            </a:r>
            <a:r>
              <a:rPr lang="en-US" i="1" dirty="0"/>
              <a:t>Journal of the Royal Statistical Society: Series C (Applied Statistics)</a:t>
            </a:r>
            <a:r>
              <a:rPr lang="en-US" dirty="0"/>
              <a:t>, </a:t>
            </a:r>
            <a:r>
              <a:rPr lang="en-US" i="1" dirty="0"/>
              <a:t>46</a:t>
            </a:r>
            <a:r>
              <a:rPr lang="en-US" dirty="0"/>
              <a:t>(2), pp.265-280.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Team ratings are linearly related to (0.8 </a:t>
            </a:r>
            <a:r>
              <a:rPr lang="en-US" dirty="0" err="1" smtClean="0"/>
              <a:t>xG</a:t>
            </a:r>
            <a:r>
              <a:rPr lang="en-US" dirty="0" smtClean="0"/>
              <a:t> </a:t>
            </a:r>
            <a:r>
              <a:rPr lang="en-US" dirty="0"/>
              <a:t>+</a:t>
            </a:r>
            <a:r>
              <a:rPr lang="en-US" dirty="0" smtClean="0"/>
              <a:t> </a:t>
            </a:r>
            <a:r>
              <a:rPr lang="en-US" dirty="0" smtClean="0"/>
              <a:t>0.2 </a:t>
            </a:r>
            <a:r>
              <a:rPr lang="en-US" dirty="0" smtClean="0"/>
              <a:t>FTG) so can predict current seasons </a:t>
            </a:r>
          </a:p>
          <a:p>
            <a:pPr marL="0" indent="0">
              <a:buNone/>
            </a:pPr>
            <a:r>
              <a:rPr lang="en-US" sz="1700" dirty="0"/>
              <a:t>	</a:t>
            </a:r>
            <a:r>
              <a:rPr lang="en-US" sz="1700" dirty="0" smtClean="0"/>
              <a:t>Maher</a:t>
            </a:r>
            <a:r>
              <a:rPr lang="en-US" sz="1700" dirty="0"/>
              <a:t>, M.J., 1982. Modelling association football scores. </a:t>
            </a:r>
            <a:r>
              <a:rPr lang="en-US" sz="1700" i="1" dirty="0" err="1"/>
              <a:t>Statistica</a:t>
            </a:r>
            <a:r>
              <a:rPr lang="en-US" sz="1700" i="1" dirty="0"/>
              <a:t> </a:t>
            </a:r>
            <a:r>
              <a:rPr lang="en-US" sz="1700" i="1" dirty="0" err="1"/>
              <a:t>Neerlandica</a:t>
            </a:r>
            <a:r>
              <a:rPr lang="en-US" sz="1700" dirty="0"/>
              <a:t>, </a:t>
            </a:r>
            <a:r>
              <a:rPr lang="en-US" sz="1700" i="1" dirty="0"/>
              <a:t>36</a:t>
            </a:r>
            <a:r>
              <a:rPr lang="en-US" sz="1700" dirty="0"/>
              <a:t>(3), pp.109-118</a:t>
            </a:r>
            <a:r>
              <a:rPr lang="en-US" dirty="0"/>
              <a:t>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925141"/>
            <a:ext cx="4660900" cy="571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180" y="3935215"/>
            <a:ext cx="5842000" cy="685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3605015"/>
            <a:ext cx="3937000" cy="1346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552" y="2899741"/>
            <a:ext cx="13716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541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ratings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Combine the two ratings using an exponential decay</a:t>
            </a:r>
          </a:p>
          <a:p>
            <a:endParaRPr lang="en-US" dirty="0"/>
          </a:p>
          <a:p>
            <a:r>
              <a:rPr lang="en-US" dirty="0" smtClean="0"/>
              <a:t>Currently at the end of GW8</a:t>
            </a:r>
          </a:p>
          <a:p>
            <a:pPr lvl="1"/>
            <a:r>
              <a:rPr lang="en-US" dirty="0" smtClean="0"/>
              <a:t>so ~ 50-50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dirty="0" smtClean="0"/>
              <a:t>The issue at the beginning of the season is 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dirty="0" smtClean="0"/>
              <a:t>quality of opponent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2319868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667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 4 - opponents so far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25078" y="2137282"/>
            <a:ext cx="7630602" cy="3759935"/>
          </a:xfrm>
        </p:spPr>
        <p:txBody>
          <a:bodyPr>
            <a:noAutofit/>
          </a:bodyPr>
          <a:lstStyle/>
          <a:p>
            <a:r>
              <a:rPr lang="en-US" sz="1800" b="1" dirty="0" smtClean="0"/>
              <a:t>Man United - 10</a:t>
            </a:r>
          </a:p>
          <a:p>
            <a:endParaRPr lang="en-US" sz="1800" b="1" dirty="0"/>
          </a:p>
          <a:p>
            <a:endParaRPr lang="en-US" sz="1800" b="1" dirty="0"/>
          </a:p>
          <a:p>
            <a:r>
              <a:rPr lang="en-US" sz="1800" b="1" dirty="0" smtClean="0"/>
              <a:t>Man City - 11</a:t>
            </a:r>
          </a:p>
          <a:p>
            <a:endParaRPr lang="en-US" sz="1800" b="1" dirty="0" smtClean="0"/>
          </a:p>
          <a:p>
            <a:r>
              <a:rPr lang="en-US" sz="1800" b="1" dirty="0" smtClean="0"/>
              <a:t>Tottenham - 12</a:t>
            </a:r>
          </a:p>
          <a:p>
            <a:endParaRPr lang="en-US" sz="1800" b="1" dirty="0" smtClean="0"/>
          </a:p>
          <a:p>
            <a:endParaRPr lang="en-US" sz="1800" b="1" dirty="0"/>
          </a:p>
          <a:p>
            <a:r>
              <a:rPr lang="en-US" sz="1800" b="1" dirty="0" smtClean="0"/>
              <a:t>Chelsea - 9</a:t>
            </a:r>
          </a:p>
          <a:p>
            <a:endParaRPr lang="en-US" sz="1800" dirty="0"/>
          </a:p>
          <a:p>
            <a:endParaRPr lang="en-US" sz="1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796" y="1845734"/>
            <a:ext cx="950948" cy="95504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025" y="5022575"/>
            <a:ext cx="1252135" cy="13043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0681" y="2956590"/>
            <a:ext cx="900824" cy="9008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443" y="4019274"/>
            <a:ext cx="1003301" cy="100330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525078" y="3211083"/>
            <a:ext cx="1855305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Man City - 11</a:t>
            </a:r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669741" y="5060774"/>
            <a:ext cx="4485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Average 16-17 league position of opponents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0" y="1810138"/>
            <a:ext cx="4318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7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Current predictions </a:t>
            </a:r>
            <a:r>
              <a:rPr lang="mr-IN" dirty="0" smtClean="0">
                <a:solidFill>
                  <a:schemeClr val="tx1"/>
                </a:solidFill>
              </a:rPr>
              <a:t>–</a:t>
            </a:r>
            <a:r>
              <a:rPr lang="en-US" dirty="0" smtClean="0">
                <a:solidFill>
                  <a:schemeClr val="tx1"/>
                </a:solidFill>
              </a:rPr>
              <a:t> end of GW8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547" y="1879600"/>
            <a:ext cx="7055416" cy="3989388"/>
          </a:xfrm>
        </p:spPr>
      </p:pic>
    </p:spTree>
    <p:extLst>
      <p:ext uri="{BB962C8B-B14F-4D97-AF65-F5344CB8AC3E}">
        <p14:creationId xmlns:p14="http://schemas.microsoft.com/office/powerpoint/2010/main" val="987634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0" t="10636" r="7247" b="5906"/>
          <a:stretch/>
        </p:blipFill>
        <p:spPr>
          <a:xfrm>
            <a:off x="3068619" y="1883664"/>
            <a:ext cx="5572461" cy="497433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the predictions have changed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402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Current </a:t>
            </a:r>
            <a:r>
              <a:rPr lang="en-US" dirty="0" err="1" smtClean="0">
                <a:solidFill>
                  <a:schemeClr val="tx1"/>
                </a:solidFill>
              </a:rPr>
              <a:t>xG</a:t>
            </a:r>
            <a:r>
              <a:rPr lang="en-US" dirty="0" smtClean="0">
                <a:solidFill>
                  <a:schemeClr val="tx1"/>
                </a:solidFill>
              </a:rPr>
              <a:t>/ goals </a:t>
            </a:r>
            <a:r>
              <a:rPr lang="en-US" dirty="0" smtClean="0">
                <a:solidFill>
                  <a:schemeClr val="tx1"/>
                </a:solidFill>
              </a:rPr>
              <a:t>values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4" t="8738" r="7844" b="7009"/>
          <a:stretch/>
        </p:blipFill>
        <p:spPr>
          <a:xfrm>
            <a:off x="6446522" y="1950632"/>
            <a:ext cx="4270248" cy="41453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9" t="8096" r="7707" b="6956"/>
          <a:stretch/>
        </p:blipFill>
        <p:spPr>
          <a:xfrm>
            <a:off x="1377697" y="1950632"/>
            <a:ext cx="4255009" cy="4210111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1917193" y="2270309"/>
            <a:ext cx="8799577" cy="1965890"/>
            <a:chOff x="1917193" y="2270309"/>
            <a:chExt cx="8799577" cy="1965890"/>
          </a:xfrm>
        </p:grpSpPr>
        <p:sp>
          <p:nvSpPr>
            <p:cNvPr id="6" name="TextBox 5"/>
            <p:cNvSpPr txBox="1"/>
            <p:nvPr/>
          </p:nvSpPr>
          <p:spPr>
            <a:xfrm>
              <a:off x="4782313" y="3928422"/>
              <a:ext cx="8595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Lucky</a:t>
              </a:r>
              <a:endParaRPr lang="en-US" sz="14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9857234" y="3928421"/>
              <a:ext cx="8595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Unlucky</a:t>
              </a:r>
              <a:endParaRPr lang="en-US" sz="14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917193" y="2270310"/>
              <a:ext cx="8595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smtClean="0"/>
                <a:t>Unlucky</a:t>
              </a:r>
              <a:endParaRPr lang="en-US" sz="14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91529" y="2270309"/>
              <a:ext cx="8595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L</a:t>
              </a:r>
              <a:r>
                <a:rPr lang="en-US" sz="1400" dirty="0" smtClean="0"/>
                <a:t>ucky</a:t>
              </a:r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689565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Current </a:t>
            </a:r>
            <a:r>
              <a:rPr lang="en-US" dirty="0" err="1">
                <a:solidFill>
                  <a:schemeClr val="tx1"/>
                </a:solidFill>
              </a:rPr>
              <a:t>xG</a:t>
            </a:r>
            <a:r>
              <a:rPr lang="en-US" dirty="0">
                <a:solidFill>
                  <a:schemeClr val="tx1"/>
                </a:solidFill>
              </a:rPr>
              <a:t>/ goals values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5" t="8801" r="8222" b="7466"/>
          <a:stretch/>
        </p:blipFill>
        <p:spPr>
          <a:xfrm>
            <a:off x="3236976" y="1865376"/>
            <a:ext cx="5266944" cy="4992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9177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Top goal scorers so far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91" y="1899272"/>
            <a:ext cx="4694488" cy="352086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558" y="1899272"/>
            <a:ext cx="4694488" cy="3520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745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xG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shot is assigned an </a:t>
            </a:r>
            <a:r>
              <a:rPr lang="en-US" dirty="0" err="1" smtClean="0"/>
              <a:t>xG</a:t>
            </a:r>
            <a:r>
              <a:rPr lang="en-US" dirty="0" smtClean="0"/>
              <a:t> value</a:t>
            </a:r>
          </a:p>
          <a:p>
            <a:pPr lvl="1"/>
            <a:r>
              <a:rPr lang="en-US" dirty="0" smtClean="0"/>
              <a:t>A probability that the shot will go in based on ‘</a:t>
            </a:r>
            <a:r>
              <a:rPr lang="en-US" i="1" dirty="0" smtClean="0"/>
              <a:t>similar’</a:t>
            </a:r>
            <a:r>
              <a:rPr lang="en-US" dirty="0" smtClean="0"/>
              <a:t> shots in the past</a:t>
            </a:r>
          </a:p>
          <a:p>
            <a:r>
              <a:rPr lang="en-US" dirty="0" smtClean="0"/>
              <a:t>By summing up all the </a:t>
            </a:r>
            <a:r>
              <a:rPr lang="en-US" dirty="0" err="1" smtClean="0"/>
              <a:t>xG</a:t>
            </a:r>
            <a:r>
              <a:rPr lang="en-US" dirty="0" smtClean="0"/>
              <a:t> values for a team within a game you get a performance indicator</a:t>
            </a:r>
          </a:p>
          <a:p>
            <a:pPr lvl="1"/>
            <a:r>
              <a:rPr lang="en-US" dirty="0" smtClean="0"/>
              <a:t>A team that has been able to create a lot of ‘clear cut’ chances has played well (or the other team has played badly)</a:t>
            </a:r>
          </a:p>
          <a:p>
            <a:r>
              <a:rPr lang="en-US" dirty="0" smtClean="0"/>
              <a:t>Different models take into account different features</a:t>
            </a:r>
          </a:p>
          <a:p>
            <a:pPr lvl="1"/>
            <a:r>
              <a:rPr lang="en-US" dirty="0" smtClean="0"/>
              <a:t>Main features are</a:t>
            </a:r>
            <a:r>
              <a:rPr lang="mr-IN" dirty="0" smtClean="0"/>
              <a:t>…</a:t>
            </a:r>
            <a:endParaRPr lang="en-GB" dirty="0"/>
          </a:p>
          <a:p>
            <a:pPr lvl="2"/>
            <a:r>
              <a:rPr lang="en-GB" dirty="0" smtClean="0"/>
              <a:t>Distance</a:t>
            </a:r>
          </a:p>
          <a:p>
            <a:pPr lvl="2"/>
            <a:r>
              <a:rPr lang="en-GB" dirty="0" smtClean="0"/>
              <a:t>Angle from goal</a:t>
            </a:r>
          </a:p>
          <a:p>
            <a:pPr lvl="2"/>
            <a:r>
              <a:rPr lang="en-GB" dirty="0" smtClean="0"/>
              <a:t>Type of assist</a:t>
            </a:r>
          </a:p>
          <a:p>
            <a:pPr lvl="2"/>
            <a:r>
              <a:rPr lang="en-GB" dirty="0" smtClean="0"/>
              <a:t>Header/ foot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35535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Teams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83134"/>
            <a:ext cx="4698336" cy="352375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343" y="1883134"/>
            <a:ext cx="4698336" cy="352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423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Teams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83134"/>
            <a:ext cx="4698336" cy="352375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343" y="1883134"/>
            <a:ext cx="4698336" cy="352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377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Betting game by game </a:t>
            </a:r>
            <a:r>
              <a:rPr lang="mr-IN" dirty="0" smtClean="0">
                <a:solidFill>
                  <a:schemeClr val="tx1"/>
                </a:solidFill>
              </a:rPr>
              <a:t>–</a:t>
            </a:r>
            <a:r>
              <a:rPr lang="en-US" dirty="0" smtClean="0">
                <a:solidFill>
                  <a:schemeClr val="tx1"/>
                </a:solidFill>
              </a:rPr>
              <a:t> end of GW8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Calculate the probability of a team winning using the bivariate Poisson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663" y="2315082"/>
            <a:ext cx="4949843" cy="23099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59" y="2315082"/>
            <a:ext cx="4194124" cy="282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262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Any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 feedback/ tips?</a:t>
            </a:r>
          </a:p>
        </p:txBody>
      </p:sp>
    </p:spTree>
    <p:extLst>
      <p:ext uri="{BB962C8B-B14F-4D97-AF65-F5344CB8AC3E}">
        <p14:creationId xmlns:p14="http://schemas.microsoft.com/office/powerpoint/2010/main" val="26473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</a:t>
            </a:r>
            <a:r>
              <a:rPr lang="en-US" dirty="0" err="1" smtClean="0"/>
              <a:t>xG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a performance indicator that has less noise than other indicators such as goals or shots</a:t>
            </a:r>
            <a:endParaRPr lang="en-US" dirty="0"/>
          </a:p>
          <a:p>
            <a:r>
              <a:rPr lang="en-US" dirty="0" smtClean="0"/>
              <a:t>A team can play badly and score more/ the same amount of goals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Barcelona vs. Chelsea 2011/2012 season</a:t>
            </a:r>
          </a:p>
          <a:p>
            <a:pPr lvl="2"/>
            <a:r>
              <a:rPr lang="en-US" dirty="0" smtClean="0">
                <a:solidFill>
                  <a:schemeClr val="tx1"/>
                </a:solidFill>
              </a:rPr>
              <a:t>23 shots vs. 7</a:t>
            </a:r>
          </a:p>
          <a:p>
            <a:pPr lvl="2"/>
            <a:endParaRPr lang="en-US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60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7462" y="446485"/>
            <a:ext cx="7400925" cy="5550693"/>
          </a:xfrm>
          <a:prstGeom prst="rect">
            <a:avLst/>
          </a:prstGeom>
        </p:spPr>
      </p:pic>
      <p:pic>
        <p:nvPicPr>
          <p:cNvPr id="3" name="Content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373"/>
          <a:stretch/>
        </p:blipFill>
        <p:spPr>
          <a:xfrm flipV="1">
            <a:off x="2557462" y="446485"/>
            <a:ext cx="2488671" cy="555069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685866" y="5983023"/>
            <a:ext cx="2675468" cy="369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*Doesn’t include penalty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95949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</a:t>
            </a:r>
            <a:r>
              <a:rPr lang="en-US" dirty="0" err="1" smtClean="0"/>
              <a:t>xG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a performance indicator that has less noise than other indicators such as goals or shots</a:t>
            </a:r>
            <a:endParaRPr lang="en-US" dirty="0"/>
          </a:p>
          <a:p>
            <a:r>
              <a:rPr lang="en-US" dirty="0"/>
              <a:t>A team can play badly and score more/ the same amount of goals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Barcelona vs. Chelsea 2011/2012 season</a:t>
            </a:r>
          </a:p>
          <a:p>
            <a:pPr lvl="2"/>
            <a:r>
              <a:rPr lang="en-US" dirty="0" smtClean="0">
                <a:solidFill>
                  <a:schemeClr val="tx1"/>
                </a:solidFill>
              </a:rPr>
              <a:t>23 shots vs. 7</a:t>
            </a:r>
          </a:p>
          <a:p>
            <a:pPr lvl="2"/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A team can have lots of shots but they may all be of poor quality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Liverpool vs. Chelsea 2013/14 season</a:t>
            </a:r>
          </a:p>
          <a:p>
            <a:pPr lvl="2"/>
            <a:r>
              <a:rPr lang="en-US" dirty="0" smtClean="0">
                <a:solidFill>
                  <a:schemeClr val="tx1"/>
                </a:solidFill>
              </a:rPr>
              <a:t>26 shots vs. 11</a:t>
            </a:r>
          </a:p>
          <a:p>
            <a:pPr lvl="2"/>
            <a:r>
              <a:rPr lang="en-US" dirty="0" smtClean="0">
                <a:solidFill>
                  <a:schemeClr val="tx1"/>
                </a:solidFill>
              </a:rPr>
              <a:t>Gerrard had 9 shots</a:t>
            </a:r>
          </a:p>
        </p:txBody>
      </p:sp>
    </p:spTree>
    <p:extLst>
      <p:ext uri="{BB962C8B-B14F-4D97-AF65-F5344CB8AC3E}">
        <p14:creationId xmlns:p14="http://schemas.microsoft.com/office/powerpoint/2010/main" val="223144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7462" y="446485"/>
            <a:ext cx="7400925" cy="555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8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7462" y="446485"/>
            <a:ext cx="7400925" cy="5550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684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 of </a:t>
            </a:r>
            <a:r>
              <a:rPr lang="en-US" dirty="0" err="1" smtClean="0"/>
              <a:t>xG</a:t>
            </a:r>
            <a:endParaRPr lang="en-US" dirty="0"/>
          </a:p>
        </p:txBody>
      </p:sp>
      <p:pic>
        <p:nvPicPr>
          <p:cNvPr id="4" name="Wood - Burnley vs. Palace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Bookmark 1" time="9238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49525" y="1846263"/>
            <a:ext cx="7151688" cy="4022725"/>
          </a:xfrm>
        </p:spPr>
      </p:pic>
      <p:sp>
        <p:nvSpPr>
          <p:cNvPr id="5" name="TextBox 4"/>
          <p:cNvSpPr txBox="1"/>
          <p:nvPr/>
        </p:nvSpPr>
        <p:spPr>
          <a:xfrm>
            <a:off x="10124675" y="5576600"/>
            <a:ext cx="17610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xG</a:t>
            </a:r>
            <a:r>
              <a:rPr lang="en-US" sz="3200" dirty="0" smtClean="0"/>
              <a:t> = 0.02</a:t>
            </a:r>
          </a:p>
        </p:txBody>
      </p:sp>
    </p:spTree>
    <p:extLst>
      <p:ext uri="{BB962C8B-B14F-4D97-AF65-F5344CB8AC3E}">
        <p14:creationId xmlns:p14="http://schemas.microsoft.com/office/powerpoint/2010/main" val="1646227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24242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 of </a:t>
            </a:r>
            <a:r>
              <a:rPr lang="en-US" dirty="0" err="1" smtClean="0"/>
              <a:t>xG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Player positioning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Teams are now signing up for GPS data so will start seeing more models based on this</a:t>
            </a:r>
          </a:p>
          <a:p>
            <a:pPr lvl="2"/>
            <a:r>
              <a:rPr lang="en-US" dirty="0"/>
              <a:t>Fernando, T., Wei, X., </a:t>
            </a:r>
            <a:r>
              <a:rPr lang="en-US" dirty="0" err="1"/>
              <a:t>Fookes</a:t>
            </a:r>
            <a:r>
              <a:rPr lang="en-US" dirty="0"/>
              <a:t>, C., </a:t>
            </a:r>
            <a:r>
              <a:rPr lang="en-US" dirty="0" err="1"/>
              <a:t>Sridharan</a:t>
            </a:r>
            <a:r>
              <a:rPr lang="en-US" dirty="0"/>
              <a:t>, S. and Lucey, P., 2015. Discovering methods of scoring in soccer using tracking data. </a:t>
            </a:r>
            <a:r>
              <a:rPr lang="en-US" i="1" dirty="0"/>
              <a:t>Large-Scale Sports Analytics, Sidney</a:t>
            </a:r>
            <a:r>
              <a:rPr lang="en-US" dirty="0" smtClean="0"/>
              <a:t>.</a:t>
            </a:r>
          </a:p>
          <a:p>
            <a:pPr lvl="2"/>
            <a:r>
              <a:rPr lang="en-US" dirty="0" err="1" smtClean="0">
                <a:solidFill>
                  <a:schemeClr val="tx1"/>
                </a:solidFill>
              </a:rPr>
              <a:t>StrataBet</a:t>
            </a:r>
            <a:r>
              <a:rPr lang="en-US" dirty="0" smtClean="0">
                <a:solidFill>
                  <a:schemeClr val="tx1"/>
                </a:solidFill>
              </a:rPr>
              <a:t> don’t use GPS but do log the number of players between the ball and the goal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Some teams/players finish better than others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In particular there are differences in finishing between different leagues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Sample size for players isn’t really large enough to get individual predictions</a:t>
            </a:r>
          </a:p>
          <a:p>
            <a:pPr lvl="2"/>
            <a:r>
              <a:rPr lang="en-US" dirty="0" smtClean="0">
                <a:solidFill>
                  <a:schemeClr val="tx1"/>
                </a:solidFill>
              </a:rPr>
              <a:t>Include wages/ valuation of players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You’d obviously expect Harry Kane to finish better than Gary Cahill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My model in particular takes into account penalties as well</a:t>
            </a:r>
          </a:p>
          <a:p>
            <a:r>
              <a:rPr lang="en-US" dirty="0">
                <a:solidFill>
                  <a:schemeClr val="tx1"/>
                </a:solidFill>
              </a:rPr>
              <a:t>The football community doesn’t particularly like </a:t>
            </a:r>
            <a:r>
              <a:rPr lang="en-US" dirty="0" smtClean="0">
                <a:solidFill>
                  <a:schemeClr val="tx1"/>
                </a:solidFill>
              </a:rPr>
              <a:t>stats</a:t>
            </a:r>
          </a:p>
        </p:txBody>
      </p:sp>
    </p:spTree>
    <p:extLst>
      <p:ext uri="{BB962C8B-B14F-4D97-AF65-F5344CB8AC3E}">
        <p14:creationId xmlns:p14="http://schemas.microsoft.com/office/powerpoint/2010/main" val="622081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2736</TotalTime>
  <Words>941</Words>
  <Application>Microsoft Macintosh PowerPoint</Application>
  <PresentationFormat>Widescreen</PresentationFormat>
  <Paragraphs>156</Paragraphs>
  <Slides>23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Calibri</vt:lpstr>
      <vt:lpstr>Calibri Light</vt:lpstr>
      <vt:lpstr>Mangal</vt:lpstr>
      <vt:lpstr>Retrospect</vt:lpstr>
      <vt:lpstr>Expected goals - xG</vt:lpstr>
      <vt:lpstr>What is xG?</vt:lpstr>
      <vt:lpstr>Why use xG?</vt:lpstr>
      <vt:lpstr>PowerPoint Presentation</vt:lpstr>
      <vt:lpstr>Why use xG?</vt:lpstr>
      <vt:lpstr>PowerPoint Presentation</vt:lpstr>
      <vt:lpstr>PowerPoint Presentation</vt:lpstr>
      <vt:lpstr>Limitations of xG</vt:lpstr>
      <vt:lpstr>Limitations of xG</vt:lpstr>
      <vt:lpstr>Method</vt:lpstr>
      <vt:lpstr>Heatmap</vt:lpstr>
      <vt:lpstr>Team ratings – define more explicitly what the greek letters are</vt:lpstr>
      <vt:lpstr>Team ratings</vt:lpstr>
      <vt:lpstr>Top 4 - opponents so far</vt:lpstr>
      <vt:lpstr>Current predictions – end of GW8</vt:lpstr>
      <vt:lpstr>How the predictions have changed</vt:lpstr>
      <vt:lpstr>Current xG/ goals values</vt:lpstr>
      <vt:lpstr>Current xG/ goals values</vt:lpstr>
      <vt:lpstr>Top goal scorers so far</vt:lpstr>
      <vt:lpstr>Teams</vt:lpstr>
      <vt:lpstr>Teams</vt:lpstr>
      <vt:lpstr>Betting game by game – end of GW8</vt:lpstr>
      <vt:lpstr>Any questions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Expected goals - xG</dc:title>
  <dc:creator>Microsoft Office User</dc:creator>
  <cp:lastModifiedBy>Microsoft Office User</cp:lastModifiedBy>
  <cp:revision>55</cp:revision>
  <dcterms:created xsi:type="dcterms:W3CDTF">2017-09-24T18:03:04Z</dcterms:created>
  <dcterms:modified xsi:type="dcterms:W3CDTF">2017-10-17T22:01:20Z</dcterms:modified>
</cp:coreProperties>
</file>

<file path=docProps/thumbnail.jpeg>
</file>